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>
        <p:scale>
          <a:sx n="81" d="100"/>
          <a:sy n="81" d="100"/>
        </p:scale>
        <p:origin x="2520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E5CBCE7B-55FB-774D-9482-6D9819C086FA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McKee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College Prep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9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Aft>
                <a:spcPts val="2000"/>
              </a:spcAft>
            </a:pPr>
            <a:r>
              <a:rPr lang="en-US" sz="1900" dirty="0"/>
              <a:t>Personification: Giving human qualities to non-human things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Allusion: </a:t>
            </a:r>
            <a:r>
              <a:rPr lang="en-US" sz="1900" dirty="0"/>
              <a:t>Reference to a statement, person, a place, or events </a:t>
            </a:r>
            <a:r>
              <a:rPr lang="en-US" sz="1900" dirty="0" smtClean="0"/>
              <a:t>from literature, history, religion, mythology, politics or sports.</a:t>
            </a:r>
          </a:p>
          <a:p>
            <a:r>
              <a:rPr lang="en-US" sz="1900" dirty="0" smtClean="0"/>
              <a:t>Suspense: </a:t>
            </a:r>
            <a:r>
              <a:rPr lang="en-US" sz="1900" dirty="0"/>
              <a:t>Uncertainty or anxiety the reader feels about what is going to happen next in a story.</a:t>
            </a:r>
          </a:p>
          <a:p>
            <a:r>
              <a:rPr lang="en-US" sz="1900" dirty="0" smtClean="0"/>
              <a:t>Imagery: </a:t>
            </a:r>
            <a:r>
              <a:rPr lang="en-US" sz="1900" dirty="0"/>
              <a:t>Language that appeals to the senses.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2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Short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short story is : </a:t>
            </a:r>
            <a:r>
              <a:rPr lang="en-US" dirty="0" smtClean="0"/>
              <a:t>a </a:t>
            </a:r>
            <a:r>
              <a:rPr lang="en-US" dirty="0"/>
              <a:t>brief  work of fiction where, usually, the main character faces a conflict that is worked out in the plot of the </a:t>
            </a:r>
            <a:r>
              <a:rPr lang="en-US" dirty="0" smtClean="0"/>
              <a:t>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Character – a person in a story, poem or play.</a:t>
            </a:r>
          </a:p>
          <a:p>
            <a:r>
              <a:rPr lang="en-US" dirty="0"/>
              <a:t>Types of Characters:</a:t>
            </a:r>
          </a:p>
          <a:p>
            <a:pPr lvl="1"/>
            <a:r>
              <a:rPr lang="en-US" dirty="0"/>
              <a:t>Round- fully developed, has many different character traits</a:t>
            </a:r>
          </a:p>
          <a:p>
            <a:pPr lvl="1"/>
            <a:r>
              <a:rPr lang="en-US" dirty="0"/>
              <a:t>Flat- stereotyped, one-dimensional, few traits</a:t>
            </a:r>
          </a:p>
          <a:p>
            <a:pPr lvl="1"/>
            <a:r>
              <a:rPr lang="en-US" u="sng" dirty="0"/>
              <a:t>Static</a:t>
            </a:r>
            <a:r>
              <a:rPr lang="en-US" dirty="0"/>
              <a:t> – Does not change </a:t>
            </a:r>
          </a:p>
          <a:p>
            <a:pPr lvl="1"/>
            <a:r>
              <a:rPr lang="en-US" u="sng" dirty="0"/>
              <a:t>Dynamic</a:t>
            </a:r>
            <a:r>
              <a:rPr lang="en-US" dirty="0"/>
              <a:t> – Changes as a result of the story's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8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Direct </a:t>
            </a:r>
            <a:r>
              <a:rPr lang="en-US" dirty="0" smtClean="0"/>
              <a:t>characterization: The </a:t>
            </a:r>
            <a:r>
              <a:rPr lang="en-US" dirty="0"/>
              <a:t>author directly states what the character’s </a:t>
            </a:r>
            <a:r>
              <a:rPr lang="en-US" dirty="0" smtClean="0"/>
              <a:t>personality </a:t>
            </a:r>
            <a:r>
              <a:rPr lang="en-US" dirty="0"/>
              <a:t>is like. 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Indirect </a:t>
            </a:r>
            <a:r>
              <a:rPr lang="en-US" dirty="0" smtClean="0"/>
              <a:t>characterization: Showing </a:t>
            </a:r>
            <a:r>
              <a:rPr lang="en-US" dirty="0"/>
              <a:t>a character’s personality through his/her actions, thoughts, feelings, words, appearance or other character’s observations or reactions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smtClean="0"/>
              <a:t>Protagonist vs. Antagonist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9" y="2929160"/>
            <a:ext cx="8434584" cy="356232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Protagonist</a:t>
            </a:r>
            <a:r>
              <a:rPr lang="en-US" sz="2000" dirty="0" smtClean="0"/>
              <a:t> is the main </a:t>
            </a:r>
            <a:r>
              <a:rPr lang="en-US" sz="2000" dirty="0"/>
              <a:t>character of the story that changes</a:t>
            </a:r>
          </a:p>
          <a:p>
            <a:pPr lvl="1"/>
            <a:r>
              <a:rPr lang="en-US" sz="1800" dirty="0"/>
              <a:t>(death is </a:t>
            </a:r>
            <a:r>
              <a:rPr lang="en-US" sz="1800" u="sng" dirty="0"/>
              <a:t>not</a:t>
            </a:r>
            <a:r>
              <a:rPr lang="en-US" sz="1800" dirty="0"/>
              <a:t> a change)</a:t>
            </a:r>
          </a:p>
          <a:p>
            <a:pPr lvl="1"/>
            <a:r>
              <a:rPr lang="en-US" sz="1800" dirty="0"/>
              <a:t>the most important character</a:t>
            </a:r>
          </a:p>
          <a:p>
            <a:pPr lvl="1"/>
            <a:r>
              <a:rPr lang="en-US" sz="1800" dirty="0"/>
              <a:t>changes and grows because of experiences in the </a:t>
            </a:r>
            <a:r>
              <a:rPr lang="en-US" sz="1800" dirty="0" smtClean="0"/>
              <a:t>story</a:t>
            </a:r>
          </a:p>
          <a:p>
            <a:pPr marL="349250" lvl="1" indent="0">
              <a:buNone/>
            </a:pPr>
            <a:endParaRPr lang="en-US" sz="1800" dirty="0"/>
          </a:p>
          <a:p>
            <a:r>
              <a:rPr lang="en-US" sz="2000" b="1" dirty="0" smtClean="0"/>
              <a:t>Antagonist</a:t>
            </a:r>
            <a:r>
              <a:rPr lang="en-US" sz="2000" dirty="0" smtClean="0"/>
              <a:t> opposes the protagonist and does not change</a:t>
            </a:r>
          </a:p>
          <a:p>
            <a:pPr lvl="1"/>
            <a:r>
              <a:rPr lang="en-US" sz="1800" dirty="0" smtClean="0"/>
              <a:t>Types of antagonists include: people, nature and society.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540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458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struggle between two opposing </a:t>
            </a:r>
            <a:r>
              <a:rPr lang="en-US" sz="2800" dirty="0" smtClean="0"/>
              <a:t>forces</a:t>
            </a: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Internal </a:t>
            </a:r>
            <a:r>
              <a:rPr lang="en-US" sz="2600" dirty="0"/>
              <a:t>– takes place in a character’s own mind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Him(Her)</a:t>
            </a:r>
            <a:r>
              <a:rPr lang="en-US" sz="1900" dirty="0" smtClean="0"/>
              <a:t>self</a:t>
            </a:r>
          </a:p>
          <a:p>
            <a:pPr marL="631825" lvl="2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External – a character struggles against an outside force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Man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Nature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/>
              <a:t>Man </a:t>
            </a:r>
            <a:r>
              <a:rPr lang="en-US" sz="1900" dirty="0"/>
              <a:t>vs. Society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Supernatural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2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Plot?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1"/>
            <a:ext cx="7716838" cy="38759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Exposition: Section </a:t>
            </a:r>
            <a:r>
              <a:rPr lang="en-US" dirty="0"/>
              <a:t>that introduces characters, the setting, and conflicts.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Setting: </a:t>
            </a:r>
            <a:r>
              <a:rPr lang="en-US" dirty="0"/>
              <a:t>The </a:t>
            </a:r>
            <a:r>
              <a:rPr lang="en-US" dirty="0" smtClean="0"/>
              <a:t>time </a:t>
            </a:r>
            <a:r>
              <a:rPr lang="en-US" dirty="0"/>
              <a:t>and place of the story’s action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Rising Action: The main characters take action to resolve their problems but are met with further problems.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Climax: </a:t>
            </a:r>
            <a:r>
              <a:rPr lang="en-US" dirty="0"/>
              <a:t>The turning point in the story: the high point of interest and suspense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Falling Action: </a:t>
            </a:r>
            <a:r>
              <a:rPr lang="en-US" dirty="0"/>
              <a:t>All events following the climax or turning point in the story.  These events are a result of the action taken at the climax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Resolution (Denouement): </a:t>
            </a:r>
            <a:r>
              <a:rPr lang="en-US" dirty="0"/>
              <a:t>The end of the central conflict: it shows how the situation turns out and ties up loose </a:t>
            </a:r>
            <a:r>
              <a:rPr lang="en-US" dirty="0" smtClean="0"/>
              <a:t>ends.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3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Theme: </a:t>
            </a:r>
            <a:r>
              <a:rPr lang="en-US" dirty="0"/>
              <a:t>The central message or insight into life revealed through a literary work.</a:t>
            </a:r>
          </a:p>
          <a:p>
            <a:r>
              <a:rPr lang="en-US" dirty="0" smtClean="0"/>
              <a:t>Flashback: </a:t>
            </a:r>
            <a:r>
              <a:rPr lang="en-US" dirty="0"/>
              <a:t>The present scene in the story is interrupted to flash backward and tell what happened in an earlier time. </a:t>
            </a:r>
          </a:p>
          <a:p>
            <a:r>
              <a:rPr lang="en-US" dirty="0" smtClean="0"/>
              <a:t>Foreshadowing: </a:t>
            </a:r>
            <a:r>
              <a:rPr lang="en-US" dirty="0"/>
              <a:t>Clues the writer puts in the story to give the reader a hint of what is to come.</a:t>
            </a:r>
          </a:p>
          <a:p>
            <a:r>
              <a:rPr lang="en-US" dirty="0" smtClean="0"/>
              <a:t>Symbol: </a:t>
            </a:r>
            <a:r>
              <a:rPr lang="en-US" dirty="0"/>
              <a:t>An object, person, or event that functions as itself, but also stands for something more than itself.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1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4" y="2819400"/>
            <a:ext cx="9034256" cy="40386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Simile: Compares </a:t>
            </a:r>
            <a:r>
              <a:rPr lang="en-US" dirty="0"/>
              <a:t>two unlike things using like or as</a:t>
            </a:r>
            <a:r>
              <a:rPr lang="en-US" dirty="0" smtClean="0"/>
              <a:t>.</a:t>
            </a:r>
          </a:p>
          <a:p>
            <a:pPr marL="0" lvl="1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200" dirty="0"/>
          </a:p>
          <a:p>
            <a:pPr marL="342900" lvl="1" indent="-342900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Metaphor: Compares two </a:t>
            </a:r>
            <a:r>
              <a:rPr lang="en-US" dirty="0"/>
              <a:t>unlike things (not using like or as</a:t>
            </a:r>
            <a:r>
              <a:rPr lang="en-US" dirty="0" smtClean="0"/>
              <a:t>).</a:t>
            </a:r>
          </a:p>
          <a:p>
            <a:pPr marL="0" lvl="1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200" dirty="0"/>
          </a:p>
          <a:p>
            <a:pPr marL="342900" lvl="1" indent="-342900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Irony: </a:t>
            </a:r>
            <a:r>
              <a:rPr lang="en-US" dirty="0"/>
              <a:t>A  contrast between expectation and </a:t>
            </a:r>
            <a:r>
              <a:rPr lang="en-US" dirty="0" smtClean="0"/>
              <a:t>reality.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800" dirty="0" smtClean="0"/>
              <a:t>        </a:t>
            </a:r>
            <a:r>
              <a:rPr lang="en-US" sz="2600" dirty="0" smtClean="0"/>
              <a:t> </a:t>
            </a:r>
            <a:r>
              <a:rPr lang="en-US" sz="1900" dirty="0" smtClean="0"/>
              <a:t>Verbal Irony: </a:t>
            </a:r>
            <a:r>
              <a:rPr lang="en-US" sz="1900" dirty="0"/>
              <a:t>saying one thing but meaning something completely </a:t>
            </a:r>
            <a:r>
              <a:rPr lang="en-US" sz="1900" dirty="0" smtClean="0"/>
              <a:t>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different</a:t>
            </a:r>
            <a:r>
              <a:rPr lang="en-US" sz="1900" dirty="0"/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 smtClean="0"/>
              <a:t>              Situational Irony: a </a:t>
            </a:r>
            <a:r>
              <a:rPr lang="en-US" sz="1900" dirty="0"/>
              <a:t>contradiction between what we expect to happen </a:t>
            </a:r>
            <a:r>
              <a:rPr lang="en-US" sz="1900" dirty="0" smtClean="0"/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  and what </a:t>
            </a:r>
            <a:r>
              <a:rPr lang="en-US" sz="1900" dirty="0"/>
              <a:t>really does </a:t>
            </a:r>
            <a:r>
              <a:rPr lang="en-US" sz="1900" dirty="0" smtClean="0"/>
              <a:t>happen.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Dramatic Irony: </a:t>
            </a:r>
            <a:r>
              <a:rPr lang="en-US" sz="1900" dirty="0"/>
              <a:t>occurs when the reader knows something important </a:t>
            </a:r>
            <a:endParaRPr lang="en-US" sz="1900" dirty="0" smtClean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that </a:t>
            </a:r>
            <a:r>
              <a:rPr lang="en-US" sz="1900" dirty="0"/>
              <a:t>the characters in the story do not know.</a:t>
            </a:r>
          </a:p>
          <a:p>
            <a:pPr marL="342900" lvl="1" indent="-342900">
              <a:spcAft>
                <a:spcPts val="20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9642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32</TotalTime>
  <Words>585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 Rounded MT Bold</vt:lpstr>
      <vt:lpstr>Sky</vt:lpstr>
      <vt:lpstr>Short Story</vt:lpstr>
      <vt:lpstr>What is a Short Story?</vt:lpstr>
      <vt:lpstr>Character</vt:lpstr>
      <vt:lpstr>Characterization</vt:lpstr>
      <vt:lpstr>Protagonist vs. Antagonist</vt:lpstr>
      <vt:lpstr>Conflict</vt:lpstr>
      <vt:lpstr>What is the Plot?</vt:lpstr>
      <vt:lpstr>Literary Devices</vt:lpstr>
      <vt:lpstr>Figurative Language</vt:lpstr>
      <vt:lpstr>Figurative Language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</dc:title>
  <dc:creator>Jaime-Leigh Bishop</dc:creator>
  <cp:lastModifiedBy>Microsoft Office User</cp:lastModifiedBy>
  <cp:revision>14</cp:revision>
  <dcterms:created xsi:type="dcterms:W3CDTF">2015-09-07T23:31:00Z</dcterms:created>
  <dcterms:modified xsi:type="dcterms:W3CDTF">2018-09-17T14:56:41Z</dcterms:modified>
</cp:coreProperties>
</file>